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7" r:id="rId8"/>
    <p:sldId id="263" r:id="rId9"/>
    <p:sldId id="266" r:id="rId10"/>
    <p:sldId id="265" r:id="rId11"/>
    <p:sldId id="264" r:id="rId12"/>
    <p:sldId id="268" r:id="rId13"/>
    <p:sldId id="269" r:id="rId14"/>
    <p:sldId id="270" r:id="rId15"/>
    <p:sldId id="271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9CE0F02-7D88-4C2F-B23A-F90FB65A40E8}" v="122" dt="2022-06-17T09:10:31.0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-466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C5A30-A248-4FFE-BA34-1D5CDC4580D4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BF91F963-040D-4F49-BCF9-5700AE8930A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978157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po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C5A30-A248-4FFE-BA34-1D5CDC4580D4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F91F963-040D-4F49-BCF9-5700AE8930A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176996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erta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C5A30-A248-4FFE-BA34-1D5CDC4580D4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F91F963-040D-4F49-BCF9-5700AE8930A1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940678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C5A30-A248-4FFE-BA34-1D5CDC4580D4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F91F963-040D-4F49-BCF9-5700AE8930A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1846568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 cyta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C5A30-A248-4FFE-BA34-1D5CDC4580D4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F91F963-040D-4F49-BCF9-5700AE8930A1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9046621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wda lub fał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C5A30-A248-4FFE-BA34-1D5CDC4580D4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F91F963-040D-4F49-BCF9-5700AE8930A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6324084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C5A30-A248-4FFE-BA34-1D5CDC4580D4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1F963-040D-4F49-BCF9-5700AE8930A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630414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C5A30-A248-4FFE-BA34-1D5CDC4580D4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1F963-040D-4F49-BCF9-5700AE8930A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701802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C5A30-A248-4FFE-BA34-1D5CDC4580D4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1F963-040D-4F49-BCF9-5700AE8930A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402650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C5A30-A248-4FFE-BA34-1D5CDC4580D4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F91F963-040D-4F49-BCF9-5700AE8930A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84816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C5A30-A248-4FFE-BA34-1D5CDC4580D4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F91F963-040D-4F49-BCF9-5700AE8930A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522011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C5A30-A248-4FFE-BA34-1D5CDC4580D4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F91F963-040D-4F49-BCF9-5700AE8930A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886153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C5A30-A248-4FFE-BA34-1D5CDC4580D4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1F963-040D-4F49-BCF9-5700AE8930A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152545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C5A30-A248-4FFE-BA34-1D5CDC4580D4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1F963-040D-4F49-BCF9-5700AE8930A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4181253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C5A30-A248-4FFE-BA34-1D5CDC4580D4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1F963-040D-4F49-BCF9-5700AE8930A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305162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C5A30-A248-4FFE-BA34-1D5CDC4580D4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F91F963-040D-4F49-BCF9-5700AE8930A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876668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2C5A30-A248-4FFE-BA34-1D5CDC4580D4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F91F963-040D-4F49-BCF9-5700AE8930A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002227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026B56AB-126D-A97D-C43C-8FE55DE5C7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63738" y="1485144"/>
            <a:ext cx="7664523" cy="2387600"/>
          </a:xfrm>
        </p:spPr>
        <p:txBody>
          <a:bodyPr>
            <a:noAutofit/>
          </a:bodyPr>
          <a:lstStyle/>
          <a:p>
            <a:pPr algn="ctr"/>
            <a:r>
              <a:rPr lang="pl-PL" sz="9600" dirty="0">
                <a:solidFill>
                  <a:schemeClr val="accent1"/>
                </a:solidFill>
                <a:latin typeface="Arial Rounded MT Bold" panose="020F0704030504030204" pitchFamily="34" charset="0"/>
              </a:rPr>
              <a:t>Kalendarz i czas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xmlns="" id="{EBCC35E1-6AA9-1D8C-876B-30DFD4B5BD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11668" y="6331921"/>
            <a:ext cx="6022019" cy="526079"/>
          </a:xfrm>
        </p:spPr>
        <p:txBody>
          <a:bodyPr/>
          <a:lstStyle/>
          <a:p>
            <a:r>
              <a:rPr lang="pl-PL" dirty="0">
                <a:solidFill>
                  <a:schemeClr val="accent3">
                    <a:lumMod val="75000"/>
                  </a:schemeClr>
                </a:solidFill>
              </a:rPr>
              <a:t>Magdalena Madejczyk</a:t>
            </a:r>
          </a:p>
        </p:txBody>
      </p:sp>
      <p:pic>
        <p:nvPicPr>
          <p:cNvPr id="5" name="Obraz 4" descr="Klepsydra i kalendarz">
            <a:extLst>
              <a:ext uri="{FF2B5EF4-FFF2-40B4-BE49-F238E27FC236}">
                <a16:creationId xmlns:a16="http://schemas.microsoft.com/office/drawing/2014/main" xmlns="" id="{5D7F30F3-B45E-DECA-6EC5-C3B44B61024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82587" y="4255587"/>
            <a:ext cx="4215945" cy="2824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658845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2AEA488F-6B8E-D687-CC3F-D4B00EA20A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Różne pojmowanie czasu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xmlns="" id="{112B01C2-F17D-02FF-2C5F-ED39977BD2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78852" y="2142478"/>
            <a:ext cx="8915400" cy="6628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3200" b="1" i="1" dirty="0"/>
              <a:t>Z czasem mamy do czynienia w:</a:t>
            </a:r>
          </a:p>
        </p:txBody>
      </p:sp>
      <p:sp>
        <p:nvSpPr>
          <p:cNvPr id="4" name="Prostokąt: zaokrąglone rogi 3">
            <a:extLst>
              <a:ext uri="{FF2B5EF4-FFF2-40B4-BE49-F238E27FC236}">
                <a16:creationId xmlns:a16="http://schemas.microsoft.com/office/drawing/2014/main" xmlns="" id="{61FB9928-CDFA-C7ED-52B8-E0FCEB19E986}"/>
              </a:ext>
            </a:extLst>
          </p:cNvPr>
          <p:cNvSpPr/>
          <p:nvPr/>
        </p:nvSpPr>
        <p:spPr>
          <a:xfrm>
            <a:off x="2592925" y="3042822"/>
            <a:ext cx="1855433" cy="24968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Fizyce</a:t>
            </a:r>
          </a:p>
        </p:txBody>
      </p:sp>
      <p:sp>
        <p:nvSpPr>
          <p:cNvPr id="5" name="Prostokąt: zaokrąglone rogi 4">
            <a:extLst>
              <a:ext uri="{FF2B5EF4-FFF2-40B4-BE49-F238E27FC236}">
                <a16:creationId xmlns:a16="http://schemas.microsoft.com/office/drawing/2014/main" xmlns="" id="{8252CCF3-283E-DE31-667F-7922F95487E7}"/>
              </a:ext>
            </a:extLst>
          </p:cNvPr>
          <p:cNvSpPr/>
          <p:nvPr/>
        </p:nvSpPr>
        <p:spPr>
          <a:xfrm>
            <a:off x="9323034" y="3042822"/>
            <a:ext cx="1855433" cy="24968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Filozofii</a:t>
            </a:r>
          </a:p>
        </p:txBody>
      </p:sp>
      <p:sp>
        <p:nvSpPr>
          <p:cNvPr id="8" name="Prostokąt: zaokrąglone rogi 7">
            <a:extLst>
              <a:ext uri="{FF2B5EF4-FFF2-40B4-BE49-F238E27FC236}">
                <a16:creationId xmlns:a16="http://schemas.microsoft.com/office/drawing/2014/main" xmlns="" id="{04ECBB10-A075-25DD-B5C3-5916BC309BBE}"/>
              </a:ext>
            </a:extLst>
          </p:cNvPr>
          <p:cNvSpPr/>
          <p:nvPr/>
        </p:nvSpPr>
        <p:spPr>
          <a:xfrm>
            <a:off x="5957979" y="3042823"/>
            <a:ext cx="1855433" cy="24968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Sztuce</a:t>
            </a:r>
          </a:p>
        </p:txBody>
      </p:sp>
    </p:spTree>
    <p:extLst>
      <p:ext uri="{BB962C8B-B14F-4D97-AF65-F5344CB8AC3E}">
        <p14:creationId xmlns:p14="http://schemas.microsoft.com/office/powerpoint/2010/main" xmlns="" val="3774029243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BF8A7630-843C-7DE5-1C03-A00422A5B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6754" y="286290"/>
            <a:ext cx="5338547" cy="976312"/>
          </a:xfrm>
        </p:spPr>
        <p:txBody>
          <a:bodyPr>
            <a:normAutofit/>
          </a:bodyPr>
          <a:lstStyle/>
          <a:p>
            <a:r>
              <a:rPr lang="pl-PL" sz="2800" b="1" i="1" dirty="0">
                <a:solidFill>
                  <a:schemeClr val="accent1"/>
                </a:solidFill>
              </a:rPr>
              <a:t>Pojmowanie czasu w fizyce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xmlns="" id="{6619BA31-6FAC-9F4E-59A4-D814211CE1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997584" y="1802800"/>
            <a:ext cx="7327145" cy="4262436"/>
          </a:xfrm>
        </p:spPr>
        <p:txBody>
          <a:bodyPr>
            <a:normAutofit/>
          </a:bodyPr>
          <a:lstStyle/>
          <a:p>
            <a:r>
              <a:rPr lang="pl-PL" sz="1800" dirty="0"/>
              <a:t>Wg. Teorii względności czas jest jednym z wymiarów </a:t>
            </a:r>
            <a:r>
              <a:rPr lang="pl-PL" sz="1800" dirty="0" err="1"/>
              <a:t>czasoprzestrzenii</a:t>
            </a:r>
            <a:r>
              <a:rPr lang="pl-PL" sz="1800" dirty="0"/>
              <a:t>.</a:t>
            </a:r>
          </a:p>
          <a:p>
            <a:r>
              <a:rPr lang="pl-PL" sz="1800" dirty="0"/>
              <a:t> W fizyce klasycznej jest samodzielną wielkością niezależną od innych wielkości biegnącą w takim samym rytmie w całym Wszechświecie.</a:t>
            </a:r>
          </a:p>
          <a:p>
            <a:r>
              <a:rPr lang="pl-PL" sz="1800" dirty="0"/>
              <a:t>Czas w fizyce daje podłoże do wielu obliczeń a jego jednostka w Układzie SI to sekunda.</a:t>
            </a:r>
          </a:p>
        </p:txBody>
      </p:sp>
      <p:pic>
        <p:nvPicPr>
          <p:cNvPr id="3074" name="Picture 2" descr="2 Fizyka czas - zegar, fizyka, czas - Fizyka dla gimnazjum i liceum. Matura  z fizyki.">
            <a:extLst>
              <a:ext uri="{FF2B5EF4-FFF2-40B4-BE49-F238E27FC236}">
                <a16:creationId xmlns:a16="http://schemas.microsoft.com/office/drawing/2014/main" xmlns="" id="{4B56E677-AB3A-53C3-8C35-346018D0BA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29368" y="4702020"/>
            <a:ext cx="5754506" cy="19034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7202887"/>
      </p:ext>
    </p:extLst>
  </p:cSld>
  <p:clrMapOvr>
    <a:masterClrMapping/>
  </p:clrMapOvr>
  <p:transition spd="slow">
    <p:cover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BF8A7630-843C-7DE5-1C03-A00422A5B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6754" y="286290"/>
            <a:ext cx="5338547" cy="976312"/>
          </a:xfrm>
        </p:spPr>
        <p:txBody>
          <a:bodyPr>
            <a:normAutofit/>
          </a:bodyPr>
          <a:lstStyle/>
          <a:p>
            <a:r>
              <a:rPr lang="pl-PL" sz="2800" b="1" i="1" dirty="0">
                <a:solidFill>
                  <a:schemeClr val="accent1"/>
                </a:solidFill>
              </a:rPr>
              <a:t>Pojmowanie czasu w sztuce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xmlns="" id="{6619BA31-6FAC-9F4E-59A4-D814211CE1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997584" y="1802800"/>
            <a:ext cx="7327145" cy="4262436"/>
          </a:xfrm>
        </p:spPr>
        <p:txBody>
          <a:bodyPr>
            <a:normAutofit/>
          </a:bodyPr>
          <a:lstStyle/>
          <a:p>
            <a:r>
              <a:rPr lang="pl-PL" sz="1800" b="0" i="0" dirty="0">
                <a:solidFill>
                  <a:srgbClr val="181B37"/>
                </a:solidFill>
                <a:effectLst/>
                <a:latin typeface="+mj-lt"/>
              </a:rPr>
              <a:t>Czas zawsze był obecny w sztuce, nawet tej najdawniejszej; zawsze w zgodzie z aktualnym intelektualnie i obyczajowo doświadczeniem jego istnienia.</a:t>
            </a:r>
          </a:p>
          <a:p>
            <a:r>
              <a:rPr lang="pl-PL" sz="1800" dirty="0">
                <a:solidFill>
                  <a:srgbClr val="181B37"/>
                </a:solidFill>
                <a:latin typeface="+mj-lt"/>
              </a:rPr>
              <a:t>Czas oraz jego upływanie było zdecydowanie ciężką rzeczą do przedstawienia, jednakże rozważania nad nim były częstym tematem dzieł.</a:t>
            </a:r>
            <a:endParaRPr lang="pl-PL" sz="1800" dirty="0">
              <a:latin typeface="+mj-lt"/>
            </a:endParaRPr>
          </a:p>
        </p:txBody>
      </p:sp>
      <p:pic>
        <p:nvPicPr>
          <p:cNvPr id="4098" name="Picture 2" descr="Salvador Dali: Trwałość pamięci. Opis, perspektywa i interpretacja | Twoja  Sztuka">
            <a:extLst>
              <a:ext uri="{FF2B5EF4-FFF2-40B4-BE49-F238E27FC236}">
                <a16:creationId xmlns:a16="http://schemas.microsoft.com/office/drawing/2014/main" xmlns="" id="{B1CBFE93-C4A0-3ED1-F966-B83D318B81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08715" y="3727222"/>
            <a:ext cx="3770143" cy="27697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ole tekstowe 2">
            <a:extLst>
              <a:ext uri="{FF2B5EF4-FFF2-40B4-BE49-F238E27FC236}">
                <a16:creationId xmlns:a16="http://schemas.microsoft.com/office/drawing/2014/main" xmlns="" id="{E41427F9-ADCA-A222-97B0-657CEF3065B3}"/>
              </a:ext>
            </a:extLst>
          </p:cNvPr>
          <p:cNvSpPr txBox="1"/>
          <p:nvPr/>
        </p:nvSpPr>
        <p:spPr>
          <a:xfrm>
            <a:off x="2408715" y="6343132"/>
            <a:ext cx="46252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/>
              <a:t>Salvador Dali „Trwałość pamięci”</a:t>
            </a:r>
          </a:p>
        </p:txBody>
      </p:sp>
      <p:pic>
        <p:nvPicPr>
          <p:cNvPr id="4100" name="Picture 4" descr="Blog uczniów I LO im. Jana Zamoyskiego w Zamościu: Spotkanie ze sztuką">
            <a:extLst>
              <a:ext uri="{FF2B5EF4-FFF2-40B4-BE49-F238E27FC236}">
                <a16:creationId xmlns:a16="http://schemas.microsoft.com/office/drawing/2014/main" xmlns="" id="{E9D64072-645A-F2D6-22FD-25F981C198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13384" y="3604334"/>
            <a:ext cx="3386120" cy="23624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ole tekstowe 7">
            <a:extLst>
              <a:ext uri="{FF2B5EF4-FFF2-40B4-BE49-F238E27FC236}">
                <a16:creationId xmlns:a16="http://schemas.microsoft.com/office/drawing/2014/main" xmlns="" id="{49E25923-A386-4B18-EA4E-CA7657F834E2}"/>
              </a:ext>
            </a:extLst>
          </p:cNvPr>
          <p:cNvSpPr txBox="1"/>
          <p:nvPr/>
        </p:nvSpPr>
        <p:spPr>
          <a:xfrm>
            <a:off x="8313384" y="5942574"/>
            <a:ext cx="46252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/>
              <a:t>Motyw </a:t>
            </a:r>
            <a:r>
              <a:rPr lang="pl-PL" sz="1400" dirty="0" err="1"/>
              <a:t>Vanitas</a:t>
            </a:r>
            <a:r>
              <a:rPr lang="pl-PL" sz="1400" dirty="0"/>
              <a:t> w sztuce baroku ukazujący przemijanie.</a:t>
            </a:r>
          </a:p>
        </p:txBody>
      </p:sp>
    </p:spTree>
    <p:extLst>
      <p:ext uri="{BB962C8B-B14F-4D97-AF65-F5344CB8AC3E}">
        <p14:creationId xmlns:p14="http://schemas.microsoft.com/office/powerpoint/2010/main" xmlns="" val="2467296488"/>
      </p:ext>
    </p:extLst>
  </p:cSld>
  <p:clrMapOvr>
    <a:masterClrMapping/>
  </p:clrMapOvr>
  <p:transition spd="slow">
    <p:cover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BF8A7630-843C-7DE5-1C03-A00422A5B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6754" y="286290"/>
            <a:ext cx="6776729" cy="976312"/>
          </a:xfrm>
        </p:spPr>
        <p:txBody>
          <a:bodyPr>
            <a:noAutofit/>
          </a:bodyPr>
          <a:lstStyle/>
          <a:p>
            <a:r>
              <a:rPr lang="pl-PL" sz="3600" b="1" i="1" dirty="0">
                <a:solidFill>
                  <a:schemeClr val="accent1"/>
                </a:solidFill>
              </a:rPr>
              <a:t>Pojmowanie czasu w filozofii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xmlns="" id="{6619BA31-6FAC-9F4E-59A4-D814211CE1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997584" y="1802800"/>
            <a:ext cx="8356956" cy="3053285"/>
          </a:xfrm>
        </p:spPr>
        <p:txBody>
          <a:bodyPr>
            <a:normAutofit fontScale="92500" lnSpcReduction="10000"/>
          </a:bodyPr>
          <a:lstStyle/>
          <a:p>
            <a:r>
              <a:rPr lang="pl-PL" sz="1800" b="0" i="0" dirty="0">
                <a:solidFill>
                  <a:srgbClr val="444444"/>
                </a:solidFill>
                <a:effectLst/>
                <a:latin typeface="+mj-lt"/>
              </a:rPr>
              <a:t>Platon był być może pierwszym, który ściśle powiązał czas z ruchem ciał niebieskich. </a:t>
            </a:r>
          </a:p>
          <a:p>
            <a:r>
              <a:rPr lang="pl-PL" sz="1800" b="0" i="0" dirty="0">
                <a:solidFill>
                  <a:srgbClr val="444444"/>
                </a:solidFill>
                <a:effectLst/>
                <a:latin typeface="+mj-lt"/>
              </a:rPr>
              <a:t>Według Arystotelesa ruch odbywa się w ciągłej przestrzeni, a więc czas musi być ciągły.</a:t>
            </a:r>
            <a:endParaRPr lang="pl-PL" sz="1800" dirty="0">
              <a:solidFill>
                <a:srgbClr val="444444"/>
              </a:solidFill>
              <a:latin typeface="+mj-lt"/>
            </a:endParaRPr>
          </a:p>
          <a:p>
            <a:r>
              <a:rPr lang="pl-PL" sz="1800" b="0" i="0" dirty="0">
                <a:solidFill>
                  <a:srgbClr val="444444"/>
                </a:solidFill>
                <a:effectLst/>
                <a:latin typeface="+mj-lt"/>
              </a:rPr>
              <a:t>Według Arystotelesa nie ma żadnej ogólnej przyczyny, która powodowałaby powtarzanie się wydarzeń przeszłych.</a:t>
            </a:r>
          </a:p>
          <a:p>
            <a:r>
              <a:rPr lang="pl-PL" sz="1800" b="0" i="0" dirty="0">
                <a:solidFill>
                  <a:srgbClr val="444444"/>
                </a:solidFill>
                <a:effectLst/>
                <a:latin typeface="+mj-lt"/>
              </a:rPr>
              <a:t>Najwnikliwszą w starożytności analizę percepcji czasu przedstawił Augustyn z </a:t>
            </a:r>
            <a:r>
              <a:rPr lang="pl-PL" sz="1800" b="0" i="0" dirty="0" err="1">
                <a:solidFill>
                  <a:srgbClr val="444444"/>
                </a:solidFill>
                <a:effectLst/>
                <a:latin typeface="+mj-lt"/>
              </a:rPr>
              <a:t>Hippony</a:t>
            </a:r>
            <a:r>
              <a:rPr lang="pl-PL" sz="1800" b="0" i="0" dirty="0">
                <a:solidFill>
                  <a:srgbClr val="444444"/>
                </a:solidFill>
                <a:effectLst/>
                <a:latin typeface="+mj-lt"/>
              </a:rPr>
              <a:t>. Skoro przyszłość dopiero będzie, przeszłość zaś już minęła, czas ogranicza się do punktu teraźniejszego. Czas otrzymuje miarę w świadomości człowieka.</a:t>
            </a:r>
            <a:endParaRPr lang="pl-PL" sz="1800" dirty="0">
              <a:latin typeface="+mj-lt"/>
            </a:endParaRPr>
          </a:p>
        </p:txBody>
      </p:sp>
      <p:pic>
        <p:nvPicPr>
          <p:cNvPr id="5122" name="Picture 2" descr="W co wierzą filozofowie? – Myślę, więc Wierzę">
            <a:extLst>
              <a:ext uri="{FF2B5EF4-FFF2-40B4-BE49-F238E27FC236}">
                <a16:creationId xmlns:a16="http://schemas.microsoft.com/office/drawing/2014/main" xmlns="" id="{B567C9F8-D57B-D984-0739-E848731701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19889" y="4540201"/>
            <a:ext cx="4153594" cy="20315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1878154"/>
      </p:ext>
    </p:extLst>
  </p:cSld>
  <p:clrMapOvr>
    <a:masterClrMapping/>
  </p:clrMapOvr>
  <p:transition spd="slow">
    <p:cover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E12459FA-31FF-6A95-D778-1DEBB34BC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553089"/>
            <a:ext cx="8911687" cy="1280890"/>
          </a:xfrm>
        </p:spPr>
        <p:txBody>
          <a:bodyPr>
            <a:normAutofit/>
          </a:bodyPr>
          <a:lstStyle/>
          <a:p>
            <a:r>
              <a:rPr lang="pl-PL" sz="4800" b="1" i="1" dirty="0">
                <a:solidFill>
                  <a:schemeClr val="accent1"/>
                </a:solidFill>
              </a:rPr>
              <a:t>Ciekawostki</a:t>
            </a:r>
          </a:p>
        </p:txBody>
      </p:sp>
      <p:sp>
        <p:nvSpPr>
          <p:cNvPr id="3" name="Prostokąt: zaokrąglone rogi 2">
            <a:extLst>
              <a:ext uri="{FF2B5EF4-FFF2-40B4-BE49-F238E27FC236}">
                <a16:creationId xmlns:a16="http://schemas.microsoft.com/office/drawing/2014/main" xmlns="" id="{47C1C31D-73AC-0B80-2437-97C7569E4E10}"/>
              </a:ext>
            </a:extLst>
          </p:cNvPr>
          <p:cNvSpPr/>
          <p:nvPr/>
        </p:nvSpPr>
        <p:spPr>
          <a:xfrm>
            <a:off x="3058357" y="2514600"/>
            <a:ext cx="2432482" cy="128089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100" b="1" i="1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Teoria względności Einsteina mówi, że im bliżej jesteśmy Ziemi, tym czas płynie wolniej. </a:t>
            </a:r>
            <a:r>
              <a:rPr lang="pl-PL" sz="1100" b="1" i="1" dirty="0">
                <a:solidFill>
                  <a:schemeClr val="bg1"/>
                </a:solidFill>
                <a:latin typeface="Roboto" panose="02000000000000000000" pitchFamily="2" charset="0"/>
              </a:rPr>
              <a:t>N</a:t>
            </a:r>
            <a:r>
              <a:rPr lang="pl-PL" sz="1100" b="1" i="1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a szczycie Mount Everest czas leci 15 mikrosekund szybciej, niż na poziomie morza.</a:t>
            </a:r>
            <a:endParaRPr lang="pl-PL" sz="1100" b="1" i="1" dirty="0">
              <a:solidFill>
                <a:schemeClr val="bg1"/>
              </a:solidFill>
            </a:endParaRPr>
          </a:p>
        </p:txBody>
      </p:sp>
      <p:sp>
        <p:nvSpPr>
          <p:cNvPr id="4" name="Prostokąt: zaokrąglone rogi 3">
            <a:extLst>
              <a:ext uri="{FF2B5EF4-FFF2-40B4-BE49-F238E27FC236}">
                <a16:creationId xmlns:a16="http://schemas.microsoft.com/office/drawing/2014/main" xmlns="" id="{C1C34CB7-0F86-5BD9-DE22-088E073F7628}"/>
              </a:ext>
            </a:extLst>
          </p:cNvPr>
          <p:cNvSpPr/>
          <p:nvPr/>
        </p:nvSpPr>
        <p:spPr>
          <a:xfrm>
            <a:off x="6224726" y="2514600"/>
            <a:ext cx="2432482" cy="128089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i="1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Jest 31 557 600 sekund w roku.</a:t>
            </a:r>
            <a:endParaRPr lang="pl-PL" b="1" i="1" dirty="0">
              <a:solidFill>
                <a:schemeClr val="bg1"/>
              </a:solidFill>
            </a:endParaRPr>
          </a:p>
        </p:txBody>
      </p:sp>
      <p:sp>
        <p:nvSpPr>
          <p:cNvPr id="6" name="Prostokąt: zaokrąglone rogi 5">
            <a:extLst>
              <a:ext uri="{FF2B5EF4-FFF2-40B4-BE49-F238E27FC236}">
                <a16:creationId xmlns:a16="http://schemas.microsoft.com/office/drawing/2014/main" xmlns="" id="{058AAA36-2EFC-A80A-89C4-DB95A7084548}"/>
              </a:ext>
            </a:extLst>
          </p:cNvPr>
          <p:cNvSpPr/>
          <p:nvPr/>
        </p:nvSpPr>
        <p:spPr>
          <a:xfrm>
            <a:off x="3058357" y="4782904"/>
            <a:ext cx="2432482" cy="128089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400" b="1" i="1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Większość naukowców uważa, że czas został stworzony wraz z resztą wszechświata w Wielkim Wybuchu.</a:t>
            </a:r>
            <a:endParaRPr lang="pl-PL" sz="1400" b="1" i="1" dirty="0">
              <a:solidFill>
                <a:schemeClr val="bg1"/>
              </a:solidFill>
            </a:endParaRPr>
          </a:p>
        </p:txBody>
      </p:sp>
      <p:sp>
        <p:nvSpPr>
          <p:cNvPr id="7" name="Prostokąt: zaokrąglone rogi 6">
            <a:extLst>
              <a:ext uri="{FF2B5EF4-FFF2-40B4-BE49-F238E27FC236}">
                <a16:creationId xmlns:a16="http://schemas.microsoft.com/office/drawing/2014/main" xmlns="" id="{8DA7F363-53E8-CADA-61CC-8F418B44AEEC}"/>
              </a:ext>
            </a:extLst>
          </p:cNvPr>
          <p:cNvSpPr/>
          <p:nvPr/>
        </p:nvSpPr>
        <p:spPr>
          <a:xfrm>
            <a:off x="6224726" y="4807377"/>
            <a:ext cx="2432482" cy="128089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b="1" i="1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Zgodnie z teorią kwantową najkrótszy moment czasu, który może istnieć ma 0,000000000000000000000000000000000000000000001 sekundy.</a:t>
            </a:r>
            <a:endParaRPr lang="pl-PL" sz="1200" b="1" i="1" dirty="0">
              <a:solidFill>
                <a:schemeClr val="bg1"/>
              </a:solidFill>
            </a:endParaRPr>
          </a:p>
        </p:txBody>
      </p:sp>
      <p:sp>
        <p:nvSpPr>
          <p:cNvPr id="8" name="Prostokąt: zaokrąglone rogi 7">
            <a:extLst>
              <a:ext uri="{FF2B5EF4-FFF2-40B4-BE49-F238E27FC236}">
                <a16:creationId xmlns:a16="http://schemas.microsoft.com/office/drawing/2014/main" xmlns="" id="{399498A5-4EBE-980C-4C96-97F39F931049}"/>
              </a:ext>
            </a:extLst>
          </p:cNvPr>
          <p:cNvSpPr/>
          <p:nvPr/>
        </p:nvSpPr>
        <p:spPr>
          <a:xfrm>
            <a:off x="9391095" y="4807377"/>
            <a:ext cx="2432482" cy="128089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b="1" i="1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Kiedy widzimy słońce za oknem, światło ma już osiem minut i 20 sekund</a:t>
            </a:r>
            <a:r>
              <a:rPr lang="pl-PL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.</a:t>
            </a:r>
            <a:endParaRPr lang="pl-PL" sz="1400" b="1" i="1" dirty="0">
              <a:solidFill>
                <a:schemeClr val="bg1"/>
              </a:solidFill>
            </a:endParaRPr>
          </a:p>
        </p:txBody>
      </p:sp>
      <p:sp>
        <p:nvSpPr>
          <p:cNvPr id="9" name="Prostokąt: zaokrąglone rogi 8">
            <a:extLst>
              <a:ext uri="{FF2B5EF4-FFF2-40B4-BE49-F238E27FC236}">
                <a16:creationId xmlns:a16="http://schemas.microsoft.com/office/drawing/2014/main" xmlns="" id="{DB8E5CF4-5036-79AB-7BDA-9661DF172F8C}"/>
              </a:ext>
            </a:extLst>
          </p:cNvPr>
          <p:cNvSpPr/>
          <p:nvPr/>
        </p:nvSpPr>
        <p:spPr>
          <a:xfrm>
            <a:off x="9391095" y="2514600"/>
            <a:ext cx="2432482" cy="128089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 </a:t>
            </a:r>
            <a:r>
              <a:rPr lang="pl-PL" sz="1600" b="1" i="1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Jedna sekunda była definiowana jako 1/86400 długości dnia</a:t>
            </a:r>
            <a:r>
              <a:rPr lang="pl-PL" b="1" i="1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.</a:t>
            </a:r>
            <a:endParaRPr lang="pl-PL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6684148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5A57C2E3-6F44-BBB3-58B1-9E81DCC6FD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42983" y="1422647"/>
            <a:ext cx="8915399" cy="2262781"/>
          </a:xfrm>
        </p:spPr>
        <p:txBody>
          <a:bodyPr>
            <a:noAutofit/>
          </a:bodyPr>
          <a:lstStyle/>
          <a:p>
            <a:pPr algn="ctr"/>
            <a:r>
              <a:rPr lang="pl-PL" sz="8800" dirty="0">
                <a:solidFill>
                  <a:schemeClr val="accent1"/>
                </a:solidFill>
                <a:latin typeface="Arial Rounded MT Bold" panose="020F0704030504030204" pitchFamily="34" charset="0"/>
              </a:rPr>
              <a:t>Kalendarz i czas</a:t>
            </a:r>
            <a:endParaRPr lang="pl-PL" sz="8800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xmlns="" id="{A5F5FC41-94CF-3879-9F31-01F6C8D263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99099" y="4502173"/>
            <a:ext cx="8915399" cy="1126283"/>
          </a:xfrm>
        </p:spPr>
        <p:txBody>
          <a:bodyPr>
            <a:normAutofit/>
          </a:bodyPr>
          <a:lstStyle/>
          <a:p>
            <a:r>
              <a:rPr lang="pl-PL" sz="2400" dirty="0"/>
              <a:t>Wykonała Magdalena Madejczyk</a:t>
            </a:r>
          </a:p>
        </p:txBody>
      </p:sp>
    </p:spTree>
    <p:extLst>
      <p:ext uri="{BB962C8B-B14F-4D97-AF65-F5344CB8AC3E}">
        <p14:creationId xmlns:p14="http://schemas.microsoft.com/office/powerpoint/2010/main" xmlns="" val="2229808279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336E92E3-AC16-9E29-6078-3767292E4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3101" y="967665"/>
            <a:ext cx="6305797" cy="1242874"/>
          </a:xfrm>
        </p:spPr>
        <p:txBody>
          <a:bodyPr>
            <a:normAutofit fontScale="90000"/>
          </a:bodyPr>
          <a:lstStyle/>
          <a:p>
            <a:r>
              <a:rPr lang="pl-PL" sz="9600" dirty="0">
                <a:solidFill>
                  <a:schemeClr val="accent3">
                    <a:lumMod val="75000"/>
                  </a:schemeClr>
                </a:solidFill>
                <a:latin typeface="Arial Rounded MT Bold" panose="020F0704030504030204" pitchFamily="34" charset="0"/>
              </a:rPr>
              <a:t>Kalendarz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xmlns="" id="{50CDC4C5-3945-86F7-AD4F-AD55711E98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90812" y="3047409"/>
            <a:ext cx="4706791" cy="1434391"/>
          </a:xfrm>
        </p:spPr>
        <p:txBody>
          <a:bodyPr>
            <a:noAutofit/>
          </a:bodyPr>
          <a:lstStyle/>
          <a:p>
            <a:pPr marL="285750" indent="-285750" algn="ctr">
              <a:lnSpc>
                <a:spcPct val="120000"/>
              </a:lnSpc>
              <a:buFontTx/>
              <a:buChar char="-"/>
            </a:pPr>
            <a:r>
              <a:rPr lang="pl-PL" sz="1800" dirty="0"/>
              <a:t>to podzielona na cykliczne, powtarzające się okresy rachuba czasu.</a:t>
            </a:r>
          </a:p>
          <a:p>
            <a:pPr marL="285750" indent="-285750" algn="ctr">
              <a:lnSpc>
                <a:spcPct val="120000"/>
              </a:lnSpc>
              <a:buFontTx/>
              <a:buChar char="-"/>
            </a:pPr>
            <a:endParaRPr lang="pl-PL" sz="1800" dirty="0"/>
          </a:p>
          <a:p>
            <a:pPr algn="ctr">
              <a:lnSpc>
                <a:spcPct val="120000"/>
              </a:lnSpc>
            </a:pPr>
            <a:r>
              <a:rPr lang="pl-PL" sz="1800" dirty="0"/>
              <a:t> Najczęściej używanym kalendarzem jest kalendarz gregoriański.</a:t>
            </a:r>
            <a:r>
              <a:rPr lang="pl-PL" sz="1800" b="0" i="0" dirty="0">
                <a:effectLst/>
                <a:latin typeface="Arial" panose="020B0604020202020204" pitchFamily="34" charset="0"/>
              </a:rPr>
              <a:t> </a:t>
            </a:r>
            <a:r>
              <a:rPr lang="pl-PL" sz="1800" b="0" i="0" dirty="0">
                <a:effectLst/>
                <a:latin typeface="Century Gothic" panose="020B0502020202020204" pitchFamily="34" charset="0"/>
              </a:rPr>
              <a:t>Został on wprowadzony </a:t>
            </a:r>
            <a:r>
              <a:rPr lang="pl-PL" sz="1800" dirty="0">
                <a:latin typeface="Century Gothic" panose="020B0502020202020204" pitchFamily="34" charset="0"/>
              </a:rPr>
              <a:t>w 1582 roku</a:t>
            </a:r>
            <a:r>
              <a:rPr lang="pl-PL" sz="1800" b="0" i="0" dirty="0">
                <a:effectLst/>
                <a:latin typeface="Century Gothic" panose="020B0502020202020204" pitchFamily="34" charset="0"/>
              </a:rPr>
              <a:t> przez papieża Grzegorza XIII.</a:t>
            </a:r>
            <a:endParaRPr lang="pl-PL" sz="1800" dirty="0">
              <a:latin typeface="Century Gothic" panose="020B0502020202020204" pitchFamily="34" charset="0"/>
            </a:endParaRPr>
          </a:p>
        </p:txBody>
      </p:sp>
      <p:pic>
        <p:nvPicPr>
          <p:cNvPr id="6" name="Obraz 5" descr="Pusty kalendarz z ołówkiem">
            <a:extLst>
              <a:ext uri="{FF2B5EF4-FFF2-40B4-BE49-F238E27FC236}">
                <a16:creationId xmlns:a16="http://schemas.microsoft.com/office/drawing/2014/main" xmlns="" id="{43DCB8E3-1303-CB9A-053F-10D9F12D852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6727" y="3517926"/>
            <a:ext cx="4706791" cy="31370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196425287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90F6A182-0258-83C2-2E76-200267C8F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Na podstawie czego ludzie tworzyli kalendarze?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xmlns="" id="{F2EFDCC5-19E7-5857-BFCA-E26A57E5EE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02446" y="2302275"/>
            <a:ext cx="7261934" cy="3777622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pl-PL" b="0" i="0" dirty="0">
                <a:solidFill>
                  <a:schemeClr val="accent4"/>
                </a:solidFill>
                <a:effectLst/>
                <a:latin typeface="Century Gothic" panose="020B0502020202020204" pitchFamily="34" charset="0"/>
              </a:rPr>
              <a:t>Ludzie na przestrzeni wieków poznali wiele wskazówek, które pomagały im interpretować upływający czas. Dostrzeżenie następujących po sobie dnia i nocy, zjawisk przyrody, pór wyznaczających prace rolne czy okresu panowania władcy pomogło niejako nadać struktury mijającym dniom.</a:t>
            </a:r>
          </a:p>
          <a:p>
            <a:pPr marL="0" indent="0" algn="l">
              <a:buNone/>
            </a:pPr>
            <a:r>
              <a:rPr lang="pl-PL" dirty="0">
                <a:solidFill>
                  <a:schemeClr val="accent4"/>
                </a:solidFill>
                <a:latin typeface="Century Gothic" panose="020B0502020202020204" pitchFamily="34" charset="0"/>
              </a:rPr>
              <a:t> </a:t>
            </a:r>
            <a:r>
              <a:rPr lang="pl-PL" b="0" i="0" dirty="0">
                <a:solidFill>
                  <a:schemeClr val="accent4"/>
                </a:solidFill>
                <a:effectLst/>
                <a:latin typeface="Century Gothic" panose="020B0502020202020204" pitchFamily="34" charset="0"/>
              </a:rPr>
              <a:t>Wyznaczenie jednego roku to z kolei efekt cyklu, w którym Ziemia obiega Słońce. Wszystkie obliczenia i obserwacje pozwoliły na podzielnie roku na 12 miesięcy – tak skonstruowany kalendarz posiadali już Babilończycy ok. XII wieku p.n.e.</a:t>
            </a:r>
            <a:endParaRPr lang="pl-PL" dirty="0">
              <a:solidFill>
                <a:schemeClr val="accent4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7993261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62F78A37-A3FB-B5B5-73B1-A423D40D5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Podział kalendarzy  głównie ze względu na:</a:t>
            </a:r>
          </a:p>
        </p:txBody>
      </p:sp>
      <p:sp>
        <p:nvSpPr>
          <p:cNvPr id="4" name="Prostokąt: zaokrąglone rogi 3">
            <a:extLst>
              <a:ext uri="{FF2B5EF4-FFF2-40B4-BE49-F238E27FC236}">
                <a16:creationId xmlns:a16="http://schemas.microsoft.com/office/drawing/2014/main" xmlns="" id="{1F390BE5-D118-945E-5435-DE08832594D0}"/>
              </a:ext>
            </a:extLst>
          </p:cNvPr>
          <p:cNvSpPr/>
          <p:nvPr/>
        </p:nvSpPr>
        <p:spPr>
          <a:xfrm>
            <a:off x="8541794" y="2275534"/>
            <a:ext cx="1766657" cy="9410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200" b="0" i="0" dirty="0">
                <a:solidFill>
                  <a:schemeClr val="bg1"/>
                </a:solidFill>
                <a:effectLst/>
                <a:latin typeface="Bahnschrift" panose="020B0502040204020203" pitchFamily="34" charset="0"/>
              </a:rPr>
              <a:t>sposób określania długości roku</a:t>
            </a:r>
            <a:endParaRPr lang="pl-PL" sz="1200" dirty="0">
              <a:solidFill>
                <a:schemeClr val="bg1"/>
              </a:solidFill>
              <a:latin typeface="Bahnschrift" panose="020B0502040204020203" pitchFamily="34" charset="0"/>
            </a:endParaRPr>
          </a:p>
        </p:txBody>
      </p:sp>
      <p:sp>
        <p:nvSpPr>
          <p:cNvPr id="5" name="Prostokąt: zaokrąglone rogi 4">
            <a:extLst>
              <a:ext uri="{FF2B5EF4-FFF2-40B4-BE49-F238E27FC236}">
                <a16:creationId xmlns:a16="http://schemas.microsoft.com/office/drawing/2014/main" xmlns="" id="{1B5B9D83-B010-D3DA-96DD-9C68B27821E6}"/>
              </a:ext>
            </a:extLst>
          </p:cNvPr>
          <p:cNvSpPr/>
          <p:nvPr/>
        </p:nvSpPr>
        <p:spPr>
          <a:xfrm>
            <a:off x="4417372" y="2275534"/>
            <a:ext cx="1766657" cy="9410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200" b="0" i="0" dirty="0">
                <a:solidFill>
                  <a:schemeClr val="bg1"/>
                </a:solidFill>
                <a:effectLst/>
                <a:latin typeface="Bahnschrift" panose="020B0502040204020203" pitchFamily="34" charset="0"/>
              </a:rPr>
              <a:t>sposób określania początku rachuby czasu</a:t>
            </a:r>
            <a:endParaRPr lang="pl-PL" sz="1200" dirty="0">
              <a:solidFill>
                <a:schemeClr val="bg1"/>
              </a:solidFill>
              <a:latin typeface="Bahnschrift" panose="020B0502040204020203" pitchFamily="34" charset="0"/>
            </a:endParaRPr>
          </a:p>
        </p:txBody>
      </p:sp>
      <p:cxnSp>
        <p:nvCxnSpPr>
          <p:cNvPr id="8" name="Łącznik prosty 7">
            <a:extLst>
              <a:ext uri="{FF2B5EF4-FFF2-40B4-BE49-F238E27FC236}">
                <a16:creationId xmlns:a16="http://schemas.microsoft.com/office/drawing/2014/main" xmlns="" id="{87ADD6A8-6F4B-78CC-F639-9D2DACA1B31F}"/>
              </a:ext>
            </a:extLst>
          </p:cNvPr>
          <p:cNvCxnSpPr>
            <a:cxnSpLocks/>
          </p:cNvCxnSpPr>
          <p:nvPr/>
        </p:nvCxnSpPr>
        <p:spPr>
          <a:xfrm>
            <a:off x="5300700" y="3411576"/>
            <a:ext cx="0" cy="261367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Łącznik prosty 10">
            <a:extLst>
              <a:ext uri="{FF2B5EF4-FFF2-40B4-BE49-F238E27FC236}">
                <a16:creationId xmlns:a16="http://schemas.microsoft.com/office/drawing/2014/main" xmlns="" id="{22A47DFD-DDE3-D938-9188-CD4011499831}"/>
              </a:ext>
            </a:extLst>
          </p:cNvPr>
          <p:cNvCxnSpPr>
            <a:cxnSpLocks/>
          </p:cNvCxnSpPr>
          <p:nvPr/>
        </p:nvCxnSpPr>
        <p:spPr>
          <a:xfrm>
            <a:off x="9425122" y="3325735"/>
            <a:ext cx="0" cy="261367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pole tekstowe 11">
            <a:extLst>
              <a:ext uri="{FF2B5EF4-FFF2-40B4-BE49-F238E27FC236}">
                <a16:creationId xmlns:a16="http://schemas.microsoft.com/office/drawing/2014/main" xmlns="" id="{417133AC-CA38-9BF0-E2D0-9616B3CA4F12}"/>
              </a:ext>
            </a:extLst>
          </p:cNvPr>
          <p:cNvSpPr txBox="1"/>
          <p:nvPr/>
        </p:nvSpPr>
        <p:spPr>
          <a:xfrm>
            <a:off x="8541793" y="3672943"/>
            <a:ext cx="176665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 dirty="0"/>
              <a:t>Słoneczne (solarne)</a:t>
            </a:r>
          </a:p>
          <a:p>
            <a:endParaRPr lang="pl-PL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 dirty="0"/>
              <a:t>Księżycowe (lunarne)</a:t>
            </a:r>
          </a:p>
          <a:p>
            <a:endParaRPr lang="pl-PL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 dirty="0"/>
              <a:t>Księżycowo-słoneczne</a:t>
            </a: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xmlns="" id="{DFD634DF-2D2F-F05A-554E-CE3D999DCF26}"/>
              </a:ext>
            </a:extLst>
          </p:cNvPr>
          <p:cNvSpPr txBox="1"/>
          <p:nvPr/>
        </p:nvSpPr>
        <p:spPr>
          <a:xfrm>
            <a:off x="4417372" y="3867952"/>
            <a:ext cx="1766657" cy="746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 dirty="0"/>
              <a:t>Linearne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 sz="105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 dirty="0"/>
              <a:t>Cykliczne </a:t>
            </a:r>
          </a:p>
        </p:txBody>
      </p:sp>
    </p:spTree>
    <p:extLst>
      <p:ext uri="{BB962C8B-B14F-4D97-AF65-F5344CB8AC3E}">
        <p14:creationId xmlns:p14="http://schemas.microsoft.com/office/powerpoint/2010/main" xmlns="" val="3348601831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7A1746FB-89D2-694A-782C-0EBA9C3C82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0436" y="557993"/>
            <a:ext cx="10401564" cy="976312"/>
          </a:xfrm>
        </p:spPr>
        <p:txBody>
          <a:bodyPr>
            <a:normAutofit fontScale="90000"/>
          </a:bodyPr>
          <a:lstStyle/>
          <a:p>
            <a:r>
              <a:rPr lang="pl-PL" sz="3600" b="1" i="0" dirty="0">
                <a:solidFill>
                  <a:schemeClr val="accent1"/>
                </a:solidFill>
                <a:effectLst/>
                <a:latin typeface="Bahnschrift" panose="020B0502040204020203" pitchFamily="34" charset="0"/>
              </a:rPr>
              <a:t>Poprzez sposób określania początku rachuby czasu</a:t>
            </a:r>
            <a:r>
              <a:rPr lang="pl-PL" sz="2000" b="1" dirty="0">
                <a:solidFill>
                  <a:schemeClr val="bg1"/>
                </a:solidFill>
                <a:latin typeface="Bahnschrift" panose="020B0502040204020203" pitchFamily="34" charset="0"/>
              </a:rPr>
              <a:t/>
            </a:r>
            <a:br>
              <a:rPr lang="pl-PL" sz="2000" b="1" dirty="0">
                <a:solidFill>
                  <a:schemeClr val="bg1"/>
                </a:solidFill>
                <a:latin typeface="Bahnschrift" panose="020B0502040204020203" pitchFamily="34" charset="0"/>
              </a:rPr>
            </a:br>
            <a:endParaRPr lang="pl-PL" b="1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xmlns="" id="{569224CB-C90D-D78A-9E51-A91EAC7FF5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539122" y="1696257"/>
            <a:ext cx="3505199" cy="4262436"/>
          </a:xfrm>
        </p:spPr>
        <p:txBody>
          <a:bodyPr/>
          <a:lstStyle/>
          <a:p>
            <a:r>
              <a:rPr lang="pl-PL" sz="2000" b="1" i="1" dirty="0"/>
              <a:t>kalendarze linearne</a:t>
            </a:r>
          </a:p>
          <a:p>
            <a:r>
              <a:rPr lang="pl-PL" dirty="0"/>
              <a:t>  Lata w nim liczone są od danego wydarzenia historycznego np.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K. gregoriański – od narodzenia Chrystusa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K. muzułmański – od hidżry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K. japoński – od wstąpienia ostatniego władcy na tron</a:t>
            </a:r>
          </a:p>
          <a:p>
            <a:endParaRPr lang="pl-PL" dirty="0"/>
          </a:p>
          <a:p>
            <a:r>
              <a:rPr lang="pl-PL" dirty="0"/>
              <a:t>    </a:t>
            </a:r>
          </a:p>
        </p:txBody>
      </p:sp>
      <p:sp>
        <p:nvSpPr>
          <p:cNvPr id="5" name="Symbol zastępczy tekstu 3">
            <a:extLst>
              <a:ext uri="{FF2B5EF4-FFF2-40B4-BE49-F238E27FC236}">
                <a16:creationId xmlns:a16="http://schemas.microsoft.com/office/drawing/2014/main" xmlns="" id="{AA8FC91A-26A2-D464-83C9-2825AB034102}"/>
              </a:ext>
            </a:extLst>
          </p:cNvPr>
          <p:cNvSpPr txBox="1">
            <a:spLocks/>
          </p:cNvSpPr>
          <p:nvPr/>
        </p:nvSpPr>
        <p:spPr>
          <a:xfrm>
            <a:off x="7633208" y="1598613"/>
            <a:ext cx="3505199" cy="4262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2000" b="1" i="1" dirty="0"/>
              <a:t>kalendarze cykliczne</a:t>
            </a:r>
          </a:p>
          <a:p>
            <a:r>
              <a:rPr lang="pl-PL" dirty="0"/>
              <a:t>  Lata w nim liczone są w powtarzających się cyklach np.       60-letnich, 12-letnich itp..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K. Majów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K.  balijski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K. chiński</a:t>
            </a:r>
          </a:p>
          <a:p>
            <a:r>
              <a:rPr lang="pl-PL" dirty="0"/>
              <a:t>    </a:t>
            </a:r>
          </a:p>
        </p:txBody>
      </p:sp>
      <p:pic>
        <p:nvPicPr>
          <p:cNvPr id="1026" name="Picture 2" descr="Naukowcy: Majowie nie przewidywali końca świata na grudzień 2012 roku. &quot;Kalendarz  Majów będzie działał przez kolejne miliardy lat&quot;">
            <a:extLst>
              <a:ext uri="{FF2B5EF4-FFF2-40B4-BE49-F238E27FC236}">
                <a16:creationId xmlns:a16="http://schemas.microsoft.com/office/drawing/2014/main" xmlns="" id="{5F8F668A-FB0E-B0A5-E132-DA7DDBB9FA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34064" y="3729831"/>
            <a:ext cx="3213439" cy="3053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ole tekstowe 2">
            <a:extLst>
              <a:ext uri="{FF2B5EF4-FFF2-40B4-BE49-F238E27FC236}">
                <a16:creationId xmlns:a16="http://schemas.microsoft.com/office/drawing/2014/main" xmlns="" id="{22407A55-2FCA-E22C-34F6-C736E3F5A159}"/>
              </a:ext>
            </a:extLst>
          </p:cNvPr>
          <p:cNvSpPr txBox="1"/>
          <p:nvPr/>
        </p:nvSpPr>
        <p:spPr>
          <a:xfrm>
            <a:off x="10777492" y="6413513"/>
            <a:ext cx="118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k. Majów</a:t>
            </a:r>
          </a:p>
        </p:txBody>
      </p:sp>
      <p:pic>
        <p:nvPicPr>
          <p:cNvPr id="1028" name="Picture 4" descr="Kalendarz japoński – Wikipedia, wolna encyklopedia">
            <a:extLst>
              <a:ext uri="{FF2B5EF4-FFF2-40B4-BE49-F238E27FC236}">
                <a16:creationId xmlns:a16="http://schemas.microsoft.com/office/drawing/2014/main" xmlns="" id="{7DE379A8-ADFA-D0DC-5816-18217E31F0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41487" y="1516646"/>
            <a:ext cx="1695450" cy="517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pole tekstowe 8">
            <a:extLst>
              <a:ext uri="{FF2B5EF4-FFF2-40B4-BE49-F238E27FC236}">
                <a16:creationId xmlns:a16="http://schemas.microsoft.com/office/drawing/2014/main" xmlns="" id="{1030834A-2F37-2FB2-50EF-33823587DB93}"/>
              </a:ext>
            </a:extLst>
          </p:cNvPr>
          <p:cNvSpPr txBox="1"/>
          <p:nvPr/>
        </p:nvSpPr>
        <p:spPr>
          <a:xfrm>
            <a:off x="3637073" y="6319389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/>
              <a:t>k. japoński</a:t>
            </a:r>
          </a:p>
        </p:txBody>
      </p:sp>
    </p:spTree>
    <p:extLst>
      <p:ext uri="{BB962C8B-B14F-4D97-AF65-F5344CB8AC3E}">
        <p14:creationId xmlns:p14="http://schemas.microsoft.com/office/powerpoint/2010/main" xmlns="" val="3268410509"/>
      </p:ext>
    </p:extLst>
  </p:cSld>
  <p:clrMapOvr>
    <a:masterClrMapping/>
  </p:clrMapOvr>
  <p:transition spd="slow"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7A1746FB-89D2-694A-782C-0EBA9C3C82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9819" y="1017947"/>
            <a:ext cx="10327688" cy="976312"/>
          </a:xfrm>
        </p:spPr>
        <p:txBody>
          <a:bodyPr>
            <a:noAutofit/>
          </a:bodyPr>
          <a:lstStyle/>
          <a:p>
            <a:r>
              <a:rPr lang="pl-PL" sz="2400" b="0" i="0" dirty="0">
                <a:solidFill>
                  <a:schemeClr val="accent1"/>
                </a:solidFill>
                <a:effectLst/>
                <a:latin typeface="Bahnschrift" panose="020B0502040204020203" pitchFamily="34" charset="0"/>
              </a:rPr>
              <a:t> </a:t>
            </a:r>
            <a:r>
              <a:rPr lang="pl-PL" sz="4000" b="1" i="0" dirty="0">
                <a:solidFill>
                  <a:schemeClr val="accent1"/>
                </a:solidFill>
                <a:effectLst/>
                <a:latin typeface="Bahnschrift" panose="020B0502040204020203" pitchFamily="34" charset="0"/>
              </a:rPr>
              <a:t>Poprzez sposób określania długości roku</a:t>
            </a:r>
            <a:r>
              <a:rPr lang="pl-PL" sz="4000" dirty="0">
                <a:solidFill>
                  <a:schemeClr val="accent1"/>
                </a:solidFill>
                <a:latin typeface="Bahnschrift" panose="020B0502040204020203" pitchFamily="34" charset="0"/>
              </a:rPr>
              <a:t/>
            </a:r>
            <a:br>
              <a:rPr lang="pl-PL" sz="4000" dirty="0">
                <a:solidFill>
                  <a:schemeClr val="accent1"/>
                </a:solidFill>
                <a:latin typeface="Bahnschrift" panose="020B0502040204020203" pitchFamily="34" charset="0"/>
              </a:rPr>
            </a:br>
            <a:r>
              <a:rPr lang="pl-PL" sz="2400" dirty="0">
                <a:solidFill>
                  <a:schemeClr val="accent1"/>
                </a:solidFill>
                <a:latin typeface="Bahnschrift" panose="020B0502040204020203" pitchFamily="34" charset="0"/>
              </a:rPr>
              <a:t/>
            </a:r>
            <a:br>
              <a:rPr lang="pl-PL" sz="2400" dirty="0">
                <a:solidFill>
                  <a:schemeClr val="accent1"/>
                </a:solidFill>
                <a:latin typeface="Bahnschrift" panose="020B0502040204020203" pitchFamily="34" charset="0"/>
              </a:rPr>
            </a:br>
            <a:endParaRPr lang="pl-PL" sz="2400" dirty="0">
              <a:solidFill>
                <a:schemeClr val="accent1"/>
              </a:solidFill>
            </a:endParaRP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xmlns="" id="{569224CB-C90D-D78A-9E51-A91EAC7FF5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2094498"/>
          </a:xfrm>
        </p:spPr>
        <p:txBody>
          <a:bodyPr/>
          <a:lstStyle/>
          <a:p>
            <a:r>
              <a:rPr lang="pl-PL" sz="1600" b="1" i="1" dirty="0"/>
              <a:t>kalendarze słoneczne (solarne)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K. gregoriański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K. aztecki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K. szwedzki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K. Majów</a:t>
            </a:r>
          </a:p>
          <a:p>
            <a:r>
              <a:rPr lang="pl-PL" dirty="0"/>
              <a:t>    </a:t>
            </a:r>
          </a:p>
        </p:txBody>
      </p:sp>
      <p:sp>
        <p:nvSpPr>
          <p:cNvPr id="5" name="Symbol zastępczy tekstu 3">
            <a:extLst>
              <a:ext uri="{FF2B5EF4-FFF2-40B4-BE49-F238E27FC236}">
                <a16:creationId xmlns:a16="http://schemas.microsoft.com/office/drawing/2014/main" xmlns="" id="{4C6955A0-80CB-F55A-1DAF-A43A4E51F5C4}"/>
              </a:ext>
            </a:extLst>
          </p:cNvPr>
          <p:cNvSpPr txBox="1">
            <a:spLocks/>
          </p:cNvSpPr>
          <p:nvPr/>
        </p:nvSpPr>
        <p:spPr>
          <a:xfrm>
            <a:off x="4934396" y="4059207"/>
            <a:ext cx="3505199" cy="209449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600" b="1" i="1" dirty="0"/>
              <a:t>Kalendarze księżycowo-słoneczne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K. żydowski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K. chiński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K. egipski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K. indyjskie</a:t>
            </a:r>
          </a:p>
          <a:p>
            <a:r>
              <a:rPr lang="pl-PL" dirty="0"/>
              <a:t>    </a:t>
            </a:r>
          </a:p>
        </p:txBody>
      </p:sp>
      <p:sp>
        <p:nvSpPr>
          <p:cNvPr id="6" name="Symbol zastępczy tekstu 3">
            <a:extLst>
              <a:ext uri="{FF2B5EF4-FFF2-40B4-BE49-F238E27FC236}">
                <a16:creationId xmlns:a16="http://schemas.microsoft.com/office/drawing/2014/main" xmlns="" id="{A38A00C3-BC07-845C-CFD8-B577E10369E4}"/>
              </a:ext>
            </a:extLst>
          </p:cNvPr>
          <p:cNvSpPr txBox="1">
            <a:spLocks/>
          </p:cNvSpPr>
          <p:nvPr/>
        </p:nvSpPr>
        <p:spPr>
          <a:xfrm>
            <a:off x="7989795" y="1751013"/>
            <a:ext cx="3505199" cy="2094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600" b="1" i="1" dirty="0"/>
              <a:t>kalendarze księżycowe (lunarne)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K. babiloński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K. starogrecki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K. muzułmański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K. rzymski</a:t>
            </a:r>
          </a:p>
          <a:p>
            <a:r>
              <a:rPr lang="pl-PL" dirty="0"/>
              <a:t>    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9B547A17-28F3-06C8-D4A7-F0734BEC3D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2396" y="2064837"/>
            <a:ext cx="2190750" cy="146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ole tekstowe 6">
            <a:extLst>
              <a:ext uri="{FF2B5EF4-FFF2-40B4-BE49-F238E27FC236}">
                <a16:creationId xmlns:a16="http://schemas.microsoft.com/office/drawing/2014/main" xmlns="" id="{D784B00A-10F1-AE21-1EDB-F24BACD0CF99}"/>
              </a:ext>
            </a:extLst>
          </p:cNvPr>
          <p:cNvSpPr txBox="1"/>
          <p:nvPr/>
        </p:nvSpPr>
        <p:spPr>
          <a:xfrm>
            <a:off x="6094411" y="3531687"/>
            <a:ext cx="34369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/>
              <a:t>k. szwedzki</a:t>
            </a: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xmlns="" id="{80BD0137-466E-3649-919A-52634A8072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653026" y="3149554"/>
            <a:ext cx="1991835" cy="24324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pole tekstowe 9">
            <a:extLst>
              <a:ext uri="{FF2B5EF4-FFF2-40B4-BE49-F238E27FC236}">
                <a16:creationId xmlns:a16="http://schemas.microsoft.com/office/drawing/2014/main" xmlns="" id="{545A8A25-0601-F643-AD4E-F3555067C6CA}"/>
              </a:ext>
            </a:extLst>
          </p:cNvPr>
          <p:cNvSpPr txBox="1"/>
          <p:nvPr/>
        </p:nvSpPr>
        <p:spPr>
          <a:xfrm>
            <a:off x="1989819" y="5905382"/>
            <a:ext cx="15389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/>
              <a:t>k. egipski</a:t>
            </a:r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xmlns="" id="{79A43BCC-320D-0094-52B5-B6421E1E6F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4379" y="4182931"/>
            <a:ext cx="3108017" cy="18470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ole tekstowe 11">
            <a:extLst>
              <a:ext uri="{FF2B5EF4-FFF2-40B4-BE49-F238E27FC236}">
                <a16:creationId xmlns:a16="http://schemas.microsoft.com/office/drawing/2014/main" xmlns="" id="{6B35C15F-54B4-8D3E-37E6-E64BB3993844}"/>
              </a:ext>
            </a:extLst>
          </p:cNvPr>
          <p:cNvSpPr txBox="1"/>
          <p:nvPr/>
        </p:nvSpPr>
        <p:spPr>
          <a:xfrm>
            <a:off x="9382109" y="5626906"/>
            <a:ext cx="15389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/>
              <a:t>k. rzymski</a:t>
            </a:r>
          </a:p>
        </p:txBody>
      </p:sp>
    </p:spTree>
    <p:extLst>
      <p:ext uri="{BB962C8B-B14F-4D97-AF65-F5344CB8AC3E}">
        <p14:creationId xmlns:p14="http://schemas.microsoft.com/office/powerpoint/2010/main" xmlns="" val="2568404713"/>
      </p:ext>
    </p:extLst>
  </p:cSld>
  <p:clrMapOvr>
    <a:masterClrMapping/>
  </p:clrMapOvr>
  <p:transition spd="slow">
    <p:cov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E12459FA-31FF-6A95-D778-1DEBB34BC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553089"/>
            <a:ext cx="8911687" cy="1280890"/>
          </a:xfrm>
        </p:spPr>
        <p:txBody>
          <a:bodyPr>
            <a:normAutofit/>
          </a:bodyPr>
          <a:lstStyle/>
          <a:p>
            <a:r>
              <a:rPr lang="pl-PL" sz="4800" b="1" i="1" dirty="0">
                <a:solidFill>
                  <a:schemeClr val="accent1"/>
                </a:solidFill>
              </a:rPr>
              <a:t>Ciekawostki</a:t>
            </a:r>
          </a:p>
        </p:txBody>
      </p:sp>
      <p:sp>
        <p:nvSpPr>
          <p:cNvPr id="3" name="Prostokąt: zaokrąglone rogi 2">
            <a:extLst>
              <a:ext uri="{FF2B5EF4-FFF2-40B4-BE49-F238E27FC236}">
                <a16:creationId xmlns:a16="http://schemas.microsoft.com/office/drawing/2014/main" xmlns="" id="{47C1C31D-73AC-0B80-2437-97C7569E4E10}"/>
              </a:ext>
            </a:extLst>
          </p:cNvPr>
          <p:cNvSpPr/>
          <p:nvPr/>
        </p:nvSpPr>
        <p:spPr>
          <a:xfrm>
            <a:off x="3058357" y="2514600"/>
            <a:ext cx="2432482" cy="128089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b="1" i="1" dirty="0">
                <a:solidFill>
                  <a:schemeClr val="bg1"/>
                </a:solidFill>
              </a:rPr>
              <a:t>Najstarszy kalendarz na świecie liczy ok. 10 tysięcy lat</a:t>
            </a:r>
          </a:p>
        </p:txBody>
      </p:sp>
      <p:sp>
        <p:nvSpPr>
          <p:cNvPr id="4" name="Prostokąt: zaokrąglone rogi 3">
            <a:extLst>
              <a:ext uri="{FF2B5EF4-FFF2-40B4-BE49-F238E27FC236}">
                <a16:creationId xmlns:a16="http://schemas.microsoft.com/office/drawing/2014/main" xmlns="" id="{C1C34CB7-0F86-5BD9-DE22-088E073F7628}"/>
              </a:ext>
            </a:extLst>
          </p:cNvPr>
          <p:cNvSpPr/>
          <p:nvPr/>
        </p:nvSpPr>
        <p:spPr>
          <a:xfrm>
            <a:off x="6224726" y="2514600"/>
            <a:ext cx="2432482" cy="128089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400" b="1" i="1" dirty="0">
                <a:solidFill>
                  <a:schemeClr val="bg1"/>
                </a:solidFill>
              </a:rPr>
              <a:t>W k. żydowskim czas liczony jest od stworzenia świata a ich aktualny rok to ok. 5777</a:t>
            </a:r>
          </a:p>
        </p:txBody>
      </p:sp>
      <p:sp>
        <p:nvSpPr>
          <p:cNvPr id="6" name="Prostokąt: zaokrąglone rogi 5">
            <a:extLst>
              <a:ext uri="{FF2B5EF4-FFF2-40B4-BE49-F238E27FC236}">
                <a16:creationId xmlns:a16="http://schemas.microsoft.com/office/drawing/2014/main" xmlns="" id="{058AAA36-2EFC-A80A-89C4-DB95A7084548}"/>
              </a:ext>
            </a:extLst>
          </p:cNvPr>
          <p:cNvSpPr/>
          <p:nvPr/>
        </p:nvSpPr>
        <p:spPr>
          <a:xfrm>
            <a:off x="3058357" y="4782904"/>
            <a:ext cx="2432482" cy="128089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b="1" i="1" dirty="0">
                <a:solidFill>
                  <a:schemeClr val="bg1"/>
                </a:solidFill>
              </a:rPr>
              <a:t>Najdokładniejszy system obliczania czasu opracowali Majowie</a:t>
            </a:r>
          </a:p>
        </p:txBody>
      </p:sp>
      <p:sp>
        <p:nvSpPr>
          <p:cNvPr id="7" name="Prostokąt: zaokrąglone rogi 6">
            <a:extLst>
              <a:ext uri="{FF2B5EF4-FFF2-40B4-BE49-F238E27FC236}">
                <a16:creationId xmlns:a16="http://schemas.microsoft.com/office/drawing/2014/main" xmlns="" id="{8DA7F363-53E8-CADA-61CC-8F418B44AEEC}"/>
              </a:ext>
            </a:extLst>
          </p:cNvPr>
          <p:cNvSpPr/>
          <p:nvPr/>
        </p:nvSpPr>
        <p:spPr>
          <a:xfrm>
            <a:off x="6224726" y="4807377"/>
            <a:ext cx="2432482" cy="128089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b="1" i="1" dirty="0">
                <a:solidFill>
                  <a:schemeClr val="bg1"/>
                </a:solidFill>
              </a:rPr>
              <a:t>Najmniejszy kalendarz na świecie ma wymiary 25 x 27 x 10 mm.</a:t>
            </a:r>
          </a:p>
        </p:txBody>
      </p:sp>
      <p:sp>
        <p:nvSpPr>
          <p:cNvPr id="8" name="Prostokąt: zaokrąglone rogi 7">
            <a:extLst>
              <a:ext uri="{FF2B5EF4-FFF2-40B4-BE49-F238E27FC236}">
                <a16:creationId xmlns:a16="http://schemas.microsoft.com/office/drawing/2014/main" xmlns="" id="{399498A5-4EBE-980C-4C96-97F39F931049}"/>
              </a:ext>
            </a:extLst>
          </p:cNvPr>
          <p:cNvSpPr/>
          <p:nvPr/>
        </p:nvSpPr>
        <p:spPr>
          <a:xfrm>
            <a:off x="9391095" y="4807377"/>
            <a:ext cx="2432482" cy="128089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400" b="1" i="1" dirty="0">
                <a:solidFill>
                  <a:schemeClr val="bg1"/>
                </a:solidFill>
              </a:rPr>
              <a:t>Tydzień składający się z 7 dni został wymyślony w starożytnym Babilonie</a:t>
            </a:r>
          </a:p>
        </p:txBody>
      </p:sp>
      <p:sp>
        <p:nvSpPr>
          <p:cNvPr id="9" name="Prostokąt: zaokrąglone rogi 8">
            <a:extLst>
              <a:ext uri="{FF2B5EF4-FFF2-40B4-BE49-F238E27FC236}">
                <a16:creationId xmlns:a16="http://schemas.microsoft.com/office/drawing/2014/main" xmlns="" id="{DB8E5CF4-5036-79AB-7BDA-9661DF172F8C}"/>
              </a:ext>
            </a:extLst>
          </p:cNvPr>
          <p:cNvSpPr/>
          <p:nvPr/>
        </p:nvSpPr>
        <p:spPr>
          <a:xfrm>
            <a:off x="9391095" y="2514600"/>
            <a:ext cx="2432482" cy="128089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b="1" i="1" dirty="0">
                <a:solidFill>
                  <a:schemeClr val="bg1"/>
                </a:solidFill>
              </a:rPr>
              <a:t>Najstarszy kalendarz solarny został stworzony w Mezopotamii</a:t>
            </a:r>
          </a:p>
        </p:txBody>
      </p:sp>
    </p:spTree>
    <p:extLst>
      <p:ext uri="{BB962C8B-B14F-4D97-AF65-F5344CB8AC3E}">
        <p14:creationId xmlns:p14="http://schemas.microsoft.com/office/powerpoint/2010/main" xmlns="" val="1742947074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336E92E3-AC16-9E29-6078-3767292E4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3101" y="967665"/>
            <a:ext cx="6305797" cy="1242874"/>
          </a:xfrm>
        </p:spPr>
        <p:txBody>
          <a:bodyPr>
            <a:normAutofit fontScale="90000"/>
          </a:bodyPr>
          <a:lstStyle/>
          <a:p>
            <a:r>
              <a:rPr lang="pl-PL" sz="9600" dirty="0">
                <a:solidFill>
                  <a:schemeClr val="accent3">
                    <a:lumMod val="75000"/>
                  </a:schemeClr>
                </a:solidFill>
                <a:latin typeface="Arial Rounded MT Bold" panose="020F0704030504030204" pitchFamily="34" charset="0"/>
              </a:rPr>
              <a:t>Czas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xmlns="" id="{50CDC4C5-3945-86F7-AD4F-AD55711E98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90812" y="3047409"/>
            <a:ext cx="4706791" cy="1434391"/>
          </a:xfrm>
        </p:spPr>
        <p:txBody>
          <a:bodyPr>
            <a:noAutofit/>
          </a:bodyPr>
          <a:lstStyle/>
          <a:p>
            <a:pPr marL="285750" indent="-285750" algn="ctr">
              <a:lnSpc>
                <a:spcPct val="120000"/>
              </a:lnSpc>
              <a:buFontTx/>
              <a:buChar char="-"/>
            </a:pPr>
            <a:r>
              <a:rPr lang="pl-PL" sz="1600" b="0" i="0" dirty="0">
                <a:solidFill>
                  <a:srgbClr val="202122"/>
                </a:solidFill>
                <a:effectLst/>
                <a:latin typeface="Century Gothic" panose="020B0502020202020204" pitchFamily="34" charset="0"/>
              </a:rPr>
              <a:t>– jest to wielkość fizyczna, którą określamy odstępy między wydarzeniami oraz którą określamy </a:t>
            </a:r>
            <a:r>
              <a:rPr lang="pl-PL" sz="1600" b="0" i="0">
                <a:solidFill>
                  <a:srgbClr val="202122"/>
                </a:solidFill>
                <a:effectLst/>
                <a:latin typeface="Century Gothic" panose="020B0502020202020204" pitchFamily="34" charset="0"/>
              </a:rPr>
              <a:t>kolejność zdarzeń</a:t>
            </a:r>
            <a:r>
              <a:rPr lang="pl-PL" sz="1800">
                <a:latin typeface="Century Gothic" panose="020B0502020202020204" pitchFamily="34" charset="0"/>
              </a:rPr>
              <a:t> </a:t>
            </a:r>
            <a:endParaRPr lang="pl-PL" sz="1800" dirty="0">
              <a:latin typeface="Century Gothic" panose="020B0502020202020204" pitchFamily="34" charset="0"/>
            </a:endParaRPr>
          </a:p>
        </p:txBody>
      </p:sp>
      <p:pic>
        <p:nvPicPr>
          <p:cNvPr id="5" name="Obraz 4" descr="Analogowy zegar">
            <a:extLst>
              <a:ext uri="{FF2B5EF4-FFF2-40B4-BE49-F238E27FC236}">
                <a16:creationId xmlns:a16="http://schemas.microsoft.com/office/drawing/2014/main" xmlns="" id="{2BDE45DD-1B68-A7F7-29DD-30A458B208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46033" y="3278079"/>
            <a:ext cx="5137229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3514834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33F95EBB-7266-AE57-1E28-E05A411DB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6977203" cy="2882570"/>
          </a:xfrm>
        </p:spPr>
        <p:txBody>
          <a:bodyPr/>
          <a:lstStyle/>
          <a:p>
            <a:r>
              <a:rPr lang="pl-PL" dirty="0"/>
              <a:t>Jednostki czasu</a:t>
            </a:r>
          </a:p>
        </p:txBody>
      </p:sp>
      <p:sp>
        <p:nvSpPr>
          <p:cNvPr id="4" name="Schemat blokowy: wyodrębnianie 3">
            <a:extLst>
              <a:ext uri="{FF2B5EF4-FFF2-40B4-BE49-F238E27FC236}">
                <a16:creationId xmlns:a16="http://schemas.microsoft.com/office/drawing/2014/main" xmlns="" id="{60B04280-3598-657A-4BF7-5D9FE9412AB1}"/>
              </a:ext>
            </a:extLst>
          </p:cNvPr>
          <p:cNvSpPr/>
          <p:nvPr/>
        </p:nvSpPr>
        <p:spPr>
          <a:xfrm rot="16200000">
            <a:off x="7034575" y="839399"/>
            <a:ext cx="585926" cy="344272"/>
          </a:xfrm>
          <a:prstGeom prst="flowChartExtra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xmlns="" id="{4E835C66-A8A3-0A35-897E-256CAEC324AC}"/>
              </a:ext>
            </a:extLst>
          </p:cNvPr>
          <p:cNvSpPr/>
          <p:nvPr/>
        </p:nvSpPr>
        <p:spPr>
          <a:xfrm>
            <a:off x="7510509" y="715959"/>
            <a:ext cx="4681491" cy="585926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7" name="Łącznik prosty 6">
            <a:extLst>
              <a:ext uri="{FF2B5EF4-FFF2-40B4-BE49-F238E27FC236}">
                <a16:creationId xmlns:a16="http://schemas.microsoft.com/office/drawing/2014/main" xmlns="" id="{2E5C0B6F-F079-170F-F920-7C38CC61F576}"/>
              </a:ext>
            </a:extLst>
          </p:cNvPr>
          <p:cNvCxnSpPr>
            <a:cxnSpLocks/>
          </p:cNvCxnSpPr>
          <p:nvPr/>
        </p:nvCxnSpPr>
        <p:spPr>
          <a:xfrm flipH="1">
            <a:off x="2734322" y="1518082"/>
            <a:ext cx="825624" cy="198859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Łącznik prosty 7">
            <a:extLst>
              <a:ext uri="{FF2B5EF4-FFF2-40B4-BE49-F238E27FC236}">
                <a16:creationId xmlns:a16="http://schemas.microsoft.com/office/drawing/2014/main" xmlns="" id="{B3448275-56C1-2416-5678-6557E0773A43}"/>
              </a:ext>
            </a:extLst>
          </p:cNvPr>
          <p:cNvCxnSpPr>
            <a:cxnSpLocks/>
          </p:cNvCxnSpPr>
          <p:nvPr/>
        </p:nvCxnSpPr>
        <p:spPr>
          <a:xfrm flipH="1">
            <a:off x="4537969" y="1450020"/>
            <a:ext cx="122808" cy="14441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y 8">
            <a:extLst>
              <a:ext uri="{FF2B5EF4-FFF2-40B4-BE49-F238E27FC236}">
                <a16:creationId xmlns:a16="http://schemas.microsoft.com/office/drawing/2014/main" xmlns="" id="{CAFA98EE-F417-C052-429C-9A6DB7468CE9}"/>
              </a:ext>
            </a:extLst>
          </p:cNvPr>
          <p:cNvCxnSpPr>
            <a:cxnSpLocks/>
          </p:cNvCxnSpPr>
          <p:nvPr/>
        </p:nvCxnSpPr>
        <p:spPr>
          <a:xfrm>
            <a:off x="6090081" y="1518082"/>
            <a:ext cx="0" cy="3231471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Łącznik prosty 9">
            <a:extLst>
              <a:ext uri="{FF2B5EF4-FFF2-40B4-BE49-F238E27FC236}">
                <a16:creationId xmlns:a16="http://schemas.microsoft.com/office/drawing/2014/main" xmlns="" id="{FED22DDC-9B01-B8FA-DBE3-95402E26E8A0}"/>
              </a:ext>
            </a:extLst>
          </p:cNvPr>
          <p:cNvCxnSpPr>
            <a:cxnSpLocks/>
          </p:cNvCxnSpPr>
          <p:nvPr/>
        </p:nvCxnSpPr>
        <p:spPr>
          <a:xfrm>
            <a:off x="7417293" y="1450020"/>
            <a:ext cx="435006" cy="15062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y 10">
            <a:extLst>
              <a:ext uri="{FF2B5EF4-FFF2-40B4-BE49-F238E27FC236}">
                <a16:creationId xmlns:a16="http://schemas.microsoft.com/office/drawing/2014/main" xmlns="" id="{76B83E1B-7781-60C5-5443-4258E7EDCB41}"/>
              </a:ext>
            </a:extLst>
          </p:cNvPr>
          <p:cNvCxnSpPr>
            <a:cxnSpLocks/>
          </p:cNvCxnSpPr>
          <p:nvPr/>
        </p:nvCxnSpPr>
        <p:spPr>
          <a:xfrm>
            <a:off x="8990120" y="1518082"/>
            <a:ext cx="775317" cy="268993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y 11">
            <a:extLst>
              <a:ext uri="{FF2B5EF4-FFF2-40B4-BE49-F238E27FC236}">
                <a16:creationId xmlns:a16="http://schemas.microsoft.com/office/drawing/2014/main" xmlns="" id="{1D798182-37B3-E6FD-E710-FC713160E6E5}"/>
              </a:ext>
            </a:extLst>
          </p:cNvPr>
          <p:cNvCxnSpPr>
            <a:cxnSpLocks/>
          </p:cNvCxnSpPr>
          <p:nvPr/>
        </p:nvCxnSpPr>
        <p:spPr>
          <a:xfrm>
            <a:off x="10271464" y="1589103"/>
            <a:ext cx="1162975" cy="136716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rostokąt: zaokrąglone rogi 23">
            <a:extLst>
              <a:ext uri="{FF2B5EF4-FFF2-40B4-BE49-F238E27FC236}">
                <a16:creationId xmlns:a16="http://schemas.microsoft.com/office/drawing/2014/main" xmlns="" id="{3B1AFC28-9AA6-BDC9-10ED-038579B2707D}"/>
              </a:ext>
            </a:extLst>
          </p:cNvPr>
          <p:cNvSpPr/>
          <p:nvPr/>
        </p:nvSpPr>
        <p:spPr>
          <a:xfrm>
            <a:off x="2065543" y="3506680"/>
            <a:ext cx="1340525" cy="5149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200" b="1" i="1" dirty="0"/>
              <a:t>Astronomiczne</a:t>
            </a:r>
          </a:p>
        </p:txBody>
      </p:sp>
      <p:sp>
        <p:nvSpPr>
          <p:cNvPr id="25" name="Prostokąt: zaokrąglone rogi 24">
            <a:extLst>
              <a:ext uri="{FF2B5EF4-FFF2-40B4-BE49-F238E27FC236}">
                <a16:creationId xmlns:a16="http://schemas.microsoft.com/office/drawing/2014/main" xmlns="" id="{ECABBD88-8E6A-2722-4F63-4A6D03685FCB}"/>
              </a:ext>
            </a:extLst>
          </p:cNvPr>
          <p:cNvSpPr/>
          <p:nvPr/>
        </p:nvSpPr>
        <p:spPr>
          <a:xfrm>
            <a:off x="10746419" y="2934071"/>
            <a:ext cx="1340525" cy="5149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200" b="1" i="1" dirty="0" err="1"/>
              <a:t>Kosmologi-czne</a:t>
            </a:r>
            <a:endParaRPr lang="pl-PL" sz="1200" b="1" i="1" dirty="0"/>
          </a:p>
        </p:txBody>
      </p:sp>
      <p:sp>
        <p:nvSpPr>
          <p:cNvPr id="26" name="Prostokąt: zaokrąglone rogi 25">
            <a:extLst>
              <a:ext uri="{FF2B5EF4-FFF2-40B4-BE49-F238E27FC236}">
                <a16:creationId xmlns:a16="http://schemas.microsoft.com/office/drawing/2014/main" xmlns="" id="{DAD9AD16-FE30-F40F-156F-2E79830395AF}"/>
              </a:ext>
            </a:extLst>
          </p:cNvPr>
          <p:cNvSpPr/>
          <p:nvPr/>
        </p:nvSpPr>
        <p:spPr>
          <a:xfrm>
            <a:off x="9095174" y="4196920"/>
            <a:ext cx="1340525" cy="5149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200" b="1" i="1" dirty="0"/>
              <a:t>Z systemu </a:t>
            </a:r>
            <a:r>
              <a:rPr lang="pl-PL" sz="1200" b="1" i="1" dirty="0" err="1"/>
              <a:t>sześćdziesią-tkowewgo</a:t>
            </a:r>
            <a:endParaRPr lang="pl-PL" sz="1200" b="1" i="1" dirty="0"/>
          </a:p>
        </p:txBody>
      </p:sp>
      <p:sp>
        <p:nvSpPr>
          <p:cNvPr id="27" name="Prostokąt: zaokrąglone rogi 26">
            <a:extLst>
              <a:ext uri="{FF2B5EF4-FFF2-40B4-BE49-F238E27FC236}">
                <a16:creationId xmlns:a16="http://schemas.microsoft.com/office/drawing/2014/main" xmlns="" id="{3FE9BBEC-E843-D9A9-5128-4CA20CD271DE}"/>
              </a:ext>
            </a:extLst>
          </p:cNvPr>
          <p:cNvSpPr/>
          <p:nvPr/>
        </p:nvSpPr>
        <p:spPr>
          <a:xfrm>
            <a:off x="7261457" y="2976979"/>
            <a:ext cx="1340525" cy="5149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200" b="1" i="1" dirty="0"/>
              <a:t>Historyczne</a:t>
            </a:r>
          </a:p>
        </p:txBody>
      </p:sp>
      <p:sp>
        <p:nvSpPr>
          <p:cNvPr id="28" name="Prostokąt: zaokrąglone rogi 27">
            <a:extLst>
              <a:ext uri="{FF2B5EF4-FFF2-40B4-BE49-F238E27FC236}">
                <a16:creationId xmlns:a16="http://schemas.microsoft.com/office/drawing/2014/main" xmlns="" id="{5EF7B741-F26D-F243-653F-E2B41AD9134C}"/>
              </a:ext>
            </a:extLst>
          </p:cNvPr>
          <p:cNvSpPr/>
          <p:nvPr/>
        </p:nvSpPr>
        <p:spPr>
          <a:xfrm>
            <a:off x="5419818" y="4598632"/>
            <a:ext cx="1340525" cy="5149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200" b="1" i="1" dirty="0"/>
              <a:t>Podstawowa w </a:t>
            </a:r>
            <a:r>
              <a:rPr lang="pl-PL" sz="1200" b="1" i="1" dirty="0" err="1"/>
              <a:t>ukł</a:t>
            </a:r>
            <a:r>
              <a:rPr lang="pl-PL" sz="1200" b="1" i="1" dirty="0"/>
              <a:t>. SI</a:t>
            </a:r>
          </a:p>
        </p:txBody>
      </p:sp>
      <p:sp>
        <p:nvSpPr>
          <p:cNvPr id="29" name="Prostokąt: zaokrąglone rogi 28">
            <a:extLst>
              <a:ext uri="{FF2B5EF4-FFF2-40B4-BE49-F238E27FC236}">
                <a16:creationId xmlns:a16="http://schemas.microsoft.com/office/drawing/2014/main" xmlns="" id="{FD8521BD-E09B-EFCE-EDC5-47CB1E64E15C}"/>
              </a:ext>
            </a:extLst>
          </p:cNvPr>
          <p:cNvSpPr/>
          <p:nvPr/>
        </p:nvSpPr>
        <p:spPr>
          <a:xfrm>
            <a:off x="3867706" y="2836416"/>
            <a:ext cx="1340525" cy="5149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200" b="1" i="1" dirty="0" err="1"/>
              <a:t>Geochronolo-giczne</a:t>
            </a:r>
            <a:endParaRPr lang="pl-PL" sz="1200" b="1" i="1" dirty="0"/>
          </a:p>
        </p:txBody>
      </p:sp>
      <p:sp>
        <p:nvSpPr>
          <p:cNvPr id="30" name="pole tekstowe 29">
            <a:extLst>
              <a:ext uri="{FF2B5EF4-FFF2-40B4-BE49-F238E27FC236}">
                <a16:creationId xmlns:a16="http://schemas.microsoft.com/office/drawing/2014/main" xmlns="" id="{23007F33-35B4-4733-8CFE-AC406ABCC759}"/>
              </a:ext>
            </a:extLst>
          </p:cNvPr>
          <p:cNvSpPr txBox="1"/>
          <p:nvPr/>
        </p:nvSpPr>
        <p:spPr>
          <a:xfrm>
            <a:off x="2104652" y="4208016"/>
            <a:ext cx="130141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200" dirty="0"/>
              <a:t>Doba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200" dirty="0"/>
              <a:t>Tydzień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200" dirty="0"/>
              <a:t>Miesiąc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200" dirty="0"/>
              <a:t>Kwartał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200" dirty="0"/>
              <a:t>Rok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200" dirty="0"/>
              <a:t>Dekada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200" dirty="0"/>
              <a:t>Milenium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 sz="1200" dirty="0"/>
          </a:p>
        </p:txBody>
      </p:sp>
      <p:sp>
        <p:nvSpPr>
          <p:cNvPr id="31" name="pole tekstowe 30">
            <a:extLst>
              <a:ext uri="{FF2B5EF4-FFF2-40B4-BE49-F238E27FC236}">
                <a16:creationId xmlns:a16="http://schemas.microsoft.com/office/drawing/2014/main" xmlns="" id="{5025ACB3-54E4-415C-329D-DF0AEAE79CBE}"/>
              </a:ext>
            </a:extLst>
          </p:cNvPr>
          <p:cNvSpPr txBox="1"/>
          <p:nvPr/>
        </p:nvSpPr>
        <p:spPr>
          <a:xfrm>
            <a:off x="9114728" y="4862746"/>
            <a:ext cx="13014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200" dirty="0"/>
              <a:t>Minuta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200" dirty="0"/>
              <a:t>Kwadrans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200" dirty="0"/>
              <a:t>Godzina</a:t>
            </a:r>
          </a:p>
        </p:txBody>
      </p:sp>
      <p:sp>
        <p:nvSpPr>
          <p:cNvPr id="32" name="pole tekstowe 31">
            <a:extLst>
              <a:ext uri="{FF2B5EF4-FFF2-40B4-BE49-F238E27FC236}">
                <a16:creationId xmlns:a16="http://schemas.microsoft.com/office/drawing/2014/main" xmlns="" id="{C647E9DB-A20D-C543-4D93-2B4D1CC368A1}"/>
              </a:ext>
            </a:extLst>
          </p:cNvPr>
          <p:cNvSpPr txBox="1"/>
          <p:nvPr/>
        </p:nvSpPr>
        <p:spPr>
          <a:xfrm>
            <a:off x="7227903" y="3591746"/>
            <a:ext cx="13014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200" dirty="0"/>
              <a:t>Era </a:t>
            </a:r>
            <a:r>
              <a:rPr lang="pl-PL" sz="1200" dirty="0" err="1"/>
              <a:t>kalenda-rzowa</a:t>
            </a:r>
            <a:endParaRPr lang="pl-PL" sz="1200" dirty="0"/>
          </a:p>
        </p:txBody>
      </p:sp>
      <p:sp>
        <p:nvSpPr>
          <p:cNvPr id="33" name="pole tekstowe 32">
            <a:extLst>
              <a:ext uri="{FF2B5EF4-FFF2-40B4-BE49-F238E27FC236}">
                <a16:creationId xmlns:a16="http://schemas.microsoft.com/office/drawing/2014/main" xmlns="" id="{101F4225-7EA0-8731-CAAC-6C3ADA71DC18}"/>
              </a:ext>
            </a:extLst>
          </p:cNvPr>
          <p:cNvSpPr txBox="1"/>
          <p:nvPr/>
        </p:nvSpPr>
        <p:spPr>
          <a:xfrm>
            <a:off x="3813603" y="3506680"/>
            <a:ext cx="13014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200" dirty="0"/>
              <a:t>Okres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200" dirty="0"/>
              <a:t>Epoka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200" dirty="0"/>
              <a:t>Wiek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200" dirty="0"/>
              <a:t>Eon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200" dirty="0" err="1"/>
              <a:t>Chron</a:t>
            </a:r>
            <a:endParaRPr lang="pl-PL" sz="1200" dirty="0"/>
          </a:p>
        </p:txBody>
      </p:sp>
      <p:sp>
        <p:nvSpPr>
          <p:cNvPr id="34" name="pole tekstowe 33">
            <a:extLst>
              <a:ext uri="{FF2B5EF4-FFF2-40B4-BE49-F238E27FC236}">
                <a16:creationId xmlns:a16="http://schemas.microsoft.com/office/drawing/2014/main" xmlns="" id="{ADDE3856-653E-338B-2459-F250C082C98B}"/>
              </a:ext>
            </a:extLst>
          </p:cNvPr>
          <p:cNvSpPr txBox="1"/>
          <p:nvPr/>
        </p:nvSpPr>
        <p:spPr>
          <a:xfrm>
            <a:off x="5458928" y="5288340"/>
            <a:ext cx="13014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200" dirty="0"/>
              <a:t>sekunda</a:t>
            </a:r>
          </a:p>
        </p:txBody>
      </p:sp>
      <p:sp>
        <p:nvSpPr>
          <p:cNvPr id="35" name="pole tekstowe 34">
            <a:extLst>
              <a:ext uri="{FF2B5EF4-FFF2-40B4-BE49-F238E27FC236}">
                <a16:creationId xmlns:a16="http://schemas.microsoft.com/office/drawing/2014/main" xmlns="" id="{B7D79FFB-1B15-E620-0911-81B7C8A188C0}"/>
              </a:ext>
            </a:extLst>
          </p:cNvPr>
          <p:cNvSpPr txBox="1"/>
          <p:nvPr/>
        </p:nvSpPr>
        <p:spPr>
          <a:xfrm>
            <a:off x="10746419" y="3595549"/>
            <a:ext cx="13014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200" dirty="0"/>
              <a:t>Dekada </a:t>
            </a:r>
            <a:r>
              <a:rPr lang="pl-PL" sz="1200" dirty="0" err="1"/>
              <a:t>kosmolo-giczna</a:t>
            </a:r>
            <a:endParaRPr lang="pl-PL" sz="1200" dirty="0"/>
          </a:p>
        </p:txBody>
      </p:sp>
    </p:spTree>
    <p:extLst>
      <p:ext uri="{BB962C8B-B14F-4D97-AF65-F5344CB8AC3E}">
        <p14:creationId xmlns:p14="http://schemas.microsoft.com/office/powerpoint/2010/main" xmlns="" val="2307961891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Smuga">
  <a:themeElements>
    <a:clrScheme name="Smuga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Smuga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muga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Kalendarz i czas</Template>
  <TotalTime>1</TotalTime>
  <Words>584</Words>
  <Application>Microsoft Office PowerPoint</Application>
  <PresentationFormat>Niestandardowy</PresentationFormat>
  <Paragraphs>120</Paragraphs>
  <Slides>15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15</vt:i4>
      </vt:variant>
    </vt:vector>
  </HeadingPairs>
  <TitlesOfParts>
    <vt:vector size="16" baseType="lpstr">
      <vt:lpstr>Smuga</vt:lpstr>
      <vt:lpstr>Kalendarz i czas</vt:lpstr>
      <vt:lpstr>Kalendarz</vt:lpstr>
      <vt:lpstr>Na podstawie czego ludzie tworzyli kalendarze?</vt:lpstr>
      <vt:lpstr>Podział kalendarzy  głównie ze względu na:</vt:lpstr>
      <vt:lpstr>Poprzez sposób określania początku rachuby czasu </vt:lpstr>
      <vt:lpstr> Poprzez sposób określania długości roku  </vt:lpstr>
      <vt:lpstr>Ciekawostki</vt:lpstr>
      <vt:lpstr>Czas</vt:lpstr>
      <vt:lpstr>Jednostki czasu</vt:lpstr>
      <vt:lpstr>Różne pojmowanie czasu</vt:lpstr>
      <vt:lpstr>Pojmowanie czasu w fizyce</vt:lpstr>
      <vt:lpstr>Pojmowanie czasu w sztuce</vt:lpstr>
      <vt:lpstr>Pojmowanie czasu w filozofii</vt:lpstr>
      <vt:lpstr>Ciekawostki</vt:lpstr>
      <vt:lpstr>Kalendarz i czas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Kalendarz i czas</dc:title>
  <dc:creator>Magdalena Madejczyk</dc:creator>
  <cp:lastModifiedBy>admin</cp:lastModifiedBy>
  <cp:revision>1</cp:revision>
  <dcterms:created xsi:type="dcterms:W3CDTF">2022-06-19T16:24:37Z</dcterms:created>
  <dcterms:modified xsi:type="dcterms:W3CDTF">2022-06-22T06:45:05Z</dcterms:modified>
</cp:coreProperties>
</file>